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0" Type="http://schemas.openxmlformats.org/officeDocument/2006/relationships/slide" Target="slides/slide4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Shape 4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21AAC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6-24 at 5.25.46 PM.png" id="53" name="Shape 53"/>
          <p:cNvPicPr preferRelativeResize="0"/>
          <p:nvPr/>
        </p:nvPicPr>
        <p:blipFill rotWithShape="1">
          <a:blip r:embed="rId2">
            <a:alphaModFix/>
          </a:blip>
          <a:srcRect b="0" l="39" r="3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Shape 55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Shape 58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oter.png" id="60" name="Shape 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038" y="-16809"/>
            <a:ext cx="9144000" cy="517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Shape 62"/>
          <p:cNvSpPr txBox="1"/>
          <p:nvPr/>
        </p:nvSpPr>
        <p:spPr>
          <a:xfrm>
            <a:off x="4407225" y="4710878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Shape 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2744150" y="4761375"/>
            <a:ext cx="26004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21AAC3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Shape 3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Shape 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Shape 3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Shape 3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2400"/>
              <a:buNone/>
              <a:defRPr sz="24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311700" y="1389600"/>
            <a:ext cx="8428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800"/>
              <a:buNone/>
              <a:defRPr sz="48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4572000" y="-125"/>
            <a:ext cx="4572000" cy="46464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Shape 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200"/>
              <a:buNone/>
              <a:defRPr sz="4200">
                <a:solidFill>
                  <a:srgbClr val="21AAC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3600"/>
              <a:buFont typeface="Roboto"/>
              <a:buNone/>
              <a:defRPr b="1" sz="3600">
                <a:solidFill>
                  <a:srgbClr val="21AAC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Shape 10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2744150" y="4761375"/>
            <a:ext cx="26004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Shape 12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Shape 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Relationship Id="rId4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0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developers.google.com/training/" TargetMode="External"/><Relationship Id="rId4" Type="http://schemas.openxmlformats.org/officeDocument/2006/relationships/hyperlink" Target="http://developers.google.com/training/courses" TargetMode="External"/><Relationship Id="rId5" Type="http://schemas.openxmlformats.org/officeDocument/2006/relationships/image" Target="../media/image1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developers.google.com/training/android-advanced" TargetMode="External"/><Relationship Id="rId4" Type="http://schemas.openxmlformats.org/officeDocument/2006/relationships/image" Target="../media/image1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6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evsite.googleplex.com/training/courses/android-fundamental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oogle-developer-training.gitbooks.io/android-developer-advanced-course-concepts/content/" TargetMode="External"/><Relationship Id="rId4" Type="http://schemas.openxmlformats.org/officeDocument/2006/relationships/hyperlink" Target="https://google-developer-training.gitbooks.io/android-developer-advanced-course-practicals/content/" TargetMode="External"/><Relationship Id="rId5" Type="http://schemas.openxmlformats.org/officeDocument/2006/relationships/hyperlink" Target="https://drive.google.com/corp/drive/folders/1MRqvBGEDtNtpDyKd8sulMJreFCz1JxgC" TargetMode="External"/><Relationship Id="rId6" Type="http://schemas.openxmlformats.org/officeDocument/2006/relationships/hyperlink" Target="https://github.com/google-developer-training/android-advance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Shape 72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Shape 73"/>
          <p:cNvSpPr txBox="1"/>
          <p:nvPr>
            <p:ph type="title"/>
          </p:nvPr>
        </p:nvSpPr>
        <p:spPr>
          <a:xfrm>
            <a:off x="265500" y="524026"/>
            <a:ext cx="4045200" cy="27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Android Development course</a:t>
            </a:r>
            <a:endParaRPr/>
          </a:p>
        </p:txBody>
      </p:sp>
      <p:sp>
        <p:nvSpPr>
          <p:cNvPr id="74" name="Shape 74"/>
          <p:cNvSpPr txBox="1"/>
          <p:nvPr>
            <p:ph idx="1" type="subTitle"/>
          </p:nvPr>
        </p:nvSpPr>
        <p:spPr>
          <a:xfrm>
            <a:off x="265500" y="3497900"/>
            <a:ext cx="41823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Brought to you by the </a:t>
            </a:r>
            <a:br>
              <a:rPr lang="en"/>
            </a:br>
            <a:r>
              <a:rPr lang="en"/>
              <a:t>Google Developers Training team</a:t>
            </a:r>
            <a:endParaRPr/>
          </a:p>
        </p:txBody>
      </p:sp>
      <p:sp>
        <p:nvSpPr>
          <p:cNvPr id="75" name="Shape 75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decks</a:t>
            </a:r>
            <a:endParaRPr/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6750"/>
            <a:ext cx="4253251" cy="2389350"/>
          </a:xfrm>
          <a:prstGeom prst="rect">
            <a:avLst/>
          </a:prstGeom>
          <a:noFill/>
          <a:ln cap="flat" cmpd="sng" w="9525">
            <a:solidFill>
              <a:srgbClr val="757575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8328" y="1597800"/>
            <a:ext cx="4261594" cy="2389350"/>
          </a:xfrm>
          <a:prstGeom prst="rect">
            <a:avLst/>
          </a:prstGeom>
          <a:noFill/>
          <a:ln cap="flat" cmpd="sng" w="9525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142" name="Shape 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3300" y="2108850"/>
            <a:ext cx="4235451" cy="2398775"/>
          </a:xfrm>
          <a:prstGeom prst="rect">
            <a:avLst/>
          </a:prstGeom>
          <a:noFill/>
          <a:ln cap="flat" cmpd="sng" w="9525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code for sample apps in GitHub</a:t>
            </a:r>
            <a:endParaRPr/>
          </a:p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451" y="1018226"/>
            <a:ext cx="7610601" cy="3752949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Course is divided into units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Each unit is independent of other units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choose: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Teach the whole course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Teach specific units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Add units to your existing Android dev curriculum</a:t>
            </a:r>
            <a:endParaRPr/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course cover?</a:t>
            </a:r>
            <a:endParaRPr/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311700" y="1076275"/>
            <a:ext cx="870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Unit 1: Expand the user experience</a:t>
            </a:r>
            <a:endParaRPr/>
          </a:p>
          <a:p>
            <a:pPr indent="-381000" lvl="0" marL="45720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Unit 2: Make your apps fast and small</a:t>
            </a:r>
            <a:endParaRPr/>
          </a:p>
          <a:p>
            <a:pPr indent="-381000" lvl="0" marL="45720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Unit 3: Make your apps accessible</a:t>
            </a:r>
            <a:endParaRPr/>
          </a:p>
          <a:p>
            <a:pPr indent="-381000" lvl="0" marL="45720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Unit 4: Add geo features to your apps</a:t>
            </a:r>
            <a:endParaRPr/>
          </a:p>
          <a:p>
            <a:pPr indent="-381000" lvl="0" marL="45720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Unit 5: Advanced graphics and views</a:t>
            </a:r>
            <a:endParaRPr/>
          </a:p>
          <a:p>
            <a:pPr indent="-381000" lvl="0" marL="457200">
              <a:spcBef>
                <a:spcPts val="12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More units coming in early 2018, including media playback</a:t>
            </a:r>
            <a:endParaRPr/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1</a:t>
            </a:r>
            <a:endParaRPr/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the user experience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the user experience</a:t>
            </a:r>
            <a:endParaRPr/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 Android Developer Fundamentals you learned how to use layouts to display activities.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300"/>
              </a:spcAft>
              <a:buNone/>
            </a:pPr>
            <a:r>
              <a:rPr lang="en"/>
              <a:t>Now learn about fragments, widgets, and sensors to improve the experience your users have with your app.</a:t>
            </a:r>
            <a:endParaRPr/>
          </a:p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1.1 Fragments</a:t>
            </a:r>
            <a:endParaRPr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076275"/>
            <a:ext cx="469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chemeClr val="lt1"/>
                </a:highlight>
              </a:rPr>
              <a:t>Learn that a fragment:</a:t>
            </a:r>
            <a:endParaRPr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Represents a section of a UI</a:t>
            </a:r>
            <a:endParaRPr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highlight>
                  <a:schemeClr val="lt1"/>
                </a:highlight>
              </a:rPr>
              <a:t>Can be reused</a:t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Is created statically in XML </a:t>
            </a:r>
            <a:br>
              <a:rPr lang="en"/>
            </a:br>
            <a:r>
              <a:rPr lang="en"/>
              <a:t>or dynamically in code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 an app: 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Use a fragment to get user feedback</a:t>
            </a:r>
            <a:endParaRPr/>
          </a:p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150" y="1098925"/>
            <a:ext cx="4126750" cy="2781724"/>
          </a:xfrm>
          <a:prstGeom prst="rect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86" name="Shape 186"/>
          <p:cNvSpPr/>
          <p:nvPr/>
        </p:nvSpPr>
        <p:spPr>
          <a:xfrm>
            <a:off x="3870363" y="2297300"/>
            <a:ext cx="1403275" cy="1312750"/>
          </a:xfrm>
          <a:custGeom>
            <a:pathLst>
              <a:path extrusionOk="0" h="52510" w="56131">
                <a:moveTo>
                  <a:pt x="0" y="52510"/>
                </a:moveTo>
                <a:cubicBezTo>
                  <a:pt x="21318" y="38298"/>
                  <a:pt x="41922" y="21320"/>
                  <a:pt x="56131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solid"/>
            <a:round/>
            <a:headEnd len="lg" w="lg" type="none"/>
            <a:tailEnd len="lg" w="lg" type="triangle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 Communicating with fragments</a:t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</a:t>
            </a:r>
            <a:r>
              <a:rPr lang="en"/>
              <a:t>end data to and from</a:t>
            </a:r>
            <a:br>
              <a:rPr lang="en"/>
            </a:br>
            <a:r>
              <a:rPr lang="en"/>
              <a:t>fragments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Implement master/detail</a:t>
            </a:r>
            <a:br>
              <a:rPr lang="en"/>
            </a:br>
            <a:r>
              <a:rPr lang="en"/>
              <a:t>layout for wide screens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Use fragment to show </a:t>
            </a:r>
            <a:br>
              <a:rPr lang="en"/>
            </a:br>
            <a:r>
              <a:rPr lang="en"/>
              <a:t>song details</a:t>
            </a:r>
            <a:endParaRPr/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499" y="1171574"/>
            <a:ext cx="4599076" cy="3273287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 App widgets</a:t>
            </a:r>
            <a:endParaRPr/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1076275"/>
            <a:ext cx="632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Implement a widget for your app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Make the widget respond to user actions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App widget updates automatically and on demand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8250" y="1016000"/>
            <a:ext cx="2032900" cy="3614026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Working with sensor data</a:t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076275"/>
            <a:ext cx="629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available sensors</a:t>
            </a:r>
            <a:r>
              <a:rPr lang="en"/>
              <a:t> 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Register listeners for sensor data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React to incoming sensor data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apps: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all available sensors </a:t>
            </a:r>
            <a:endParaRPr/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data from light </a:t>
            </a:r>
            <a:r>
              <a:rPr lang="en"/>
              <a:t>and</a:t>
            </a:r>
            <a:r>
              <a:rPr lang="en"/>
              <a:t> proximity sensors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1597" y="1023850"/>
            <a:ext cx="1980703" cy="352125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33600" y="1827150"/>
            <a:ext cx="8476800" cy="14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Welcome to our new Advanced Android Development course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/>
              <a:t>What will you learn in this course?</a:t>
            </a:r>
            <a:endParaRPr sz="1800"/>
          </a:p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3.2 Sensor-based orientation</a:t>
            </a:r>
            <a:endParaRPr/>
          </a:p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311700" y="1076275"/>
            <a:ext cx="648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Accelerometer and magnetometer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Sensor coordinate systems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shapes to show angles and orientation detected by accelerometer and magnetometer</a:t>
            </a:r>
            <a:endParaRPr/>
          </a:p>
        </p:txBody>
      </p:sp>
      <p:sp>
        <p:nvSpPr>
          <p:cNvPr id="217" name="Shape 2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9900" y="1048320"/>
            <a:ext cx="1991701" cy="3540802"/>
          </a:xfrm>
          <a:prstGeom prst="rect">
            <a:avLst/>
          </a:prstGeom>
          <a:noFill/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2</a:t>
            </a:r>
            <a:endParaRPr/>
          </a:p>
        </p:txBody>
      </p:sp>
      <p:sp>
        <p:nvSpPr>
          <p:cNvPr id="224" name="Shape 2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Shape 22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Performance: Make your apps fast and small</a:t>
            </a:r>
            <a:endParaRPr sz="2400">
              <a:solidFill>
                <a:srgbClr val="757575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your apps fast and small</a:t>
            </a:r>
            <a:endParaRPr/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What is good app performance, and why does it matter?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rPr lang="en"/>
              <a:t>Learn how to keep your app fast and small so your users stay engaged. Use tools to measure performance and identify how to improve it.</a:t>
            </a:r>
            <a:endParaRPr/>
          </a:p>
        </p:txBody>
      </p:sp>
      <p:sp>
        <p:nvSpPr>
          <p:cNvPr id="232" name="Shape 23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4.1 Performance: Rendering and layout</a:t>
            </a:r>
            <a:endParaRPr/>
          </a:p>
        </p:txBody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311700" y="1076275"/>
            <a:ext cx="603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How layout and drawing affects your app's performance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Tools to detect performance problems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tools to analyze drawing performance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4625" y="1291445"/>
            <a:ext cx="2600325" cy="19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 txBox="1"/>
          <p:nvPr/>
        </p:nvSpPr>
        <p:spPr>
          <a:xfrm>
            <a:off x="6381750" y="3287175"/>
            <a:ext cx="2698800" cy="9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None/>
            </a:pPr>
            <a:r>
              <a:rPr b="1" i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Overdraw</a:t>
            </a:r>
            <a:r>
              <a:rPr i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is drawing one pixel on top of another</a:t>
            </a:r>
            <a:endParaRPr i="1"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4.2 Performance: Memory</a:t>
            </a:r>
            <a:endParaRPr/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Memory leaks</a:t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Memory Profiler tool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Do: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the Memory Profiler tool</a:t>
            </a:r>
            <a:endParaRPr/>
          </a:p>
        </p:txBody>
      </p:sp>
      <p:sp>
        <p:nvSpPr>
          <p:cNvPr id="248" name="Shape 2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576" y="1117024"/>
            <a:ext cx="2457075" cy="3248900"/>
          </a:xfrm>
          <a:prstGeom prst="rect">
            <a:avLst/>
          </a:prstGeom>
          <a:noFill/>
          <a:ln cap="flat" cmpd="sng" w="9525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11700" y="170825"/>
            <a:ext cx="882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4.3 Network, battery, image performance</a:t>
            </a:r>
            <a:endParaRPr/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Text and image performance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What affects battery drain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Network best practices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Run the Network Profiler tool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battery visualization tools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Convert images to WebP format</a:t>
            </a:r>
            <a:endParaRPr/>
          </a:p>
        </p:txBody>
      </p:sp>
      <p:sp>
        <p:nvSpPr>
          <p:cNvPr id="256" name="Shape 25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Shape 257"/>
          <p:cNvPicPr preferRelativeResize="0"/>
          <p:nvPr/>
        </p:nvPicPr>
        <p:blipFill rotWithShape="1">
          <a:blip r:embed="rId3">
            <a:alphaModFix/>
          </a:blip>
          <a:srcRect b="0" l="5104" r="5657" t="0"/>
          <a:stretch/>
        </p:blipFill>
        <p:spPr>
          <a:xfrm>
            <a:off x="5595300" y="1199150"/>
            <a:ext cx="3544600" cy="32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3225" y="1291150"/>
            <a:ext cx="784425" cy="126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3</a:t>
            </a:r>
            <a:endParaRPr/>
          </a:p>
        </p:txBody>
      </p:sp>
      <p:sp>
        <p:nvSpPr>
          <p:cNvPr id="264" name="Shape 26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Shape 26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3: Make your apps accessible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your apps accessible</a:t>
            </a:r>
            <a:endParaRPr/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your apps accessible </a:t>
            </a:r>
            <a:r>
              <a:rPr lang="en">
                <a:highlight>
                  <a:srgbClr val="FFFFFF"/>
                </a:highlight>
              </a:rPr>
              <a:t>to users with varying abilities, and in different languages and locales</a:t>
            </a:r>
            <a:r>
              <a:rPr lang="en"/>
              <a:t>.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rPr lang="en"/>
              <a:t>Accessible apps reach more users.</a:t>
            </a:r>
            <a:endParaRPr/>
          </a:p>
        </p:txBody>
      </p:sp>
      <p:sp>
        <p:nvSpPr>
          <p:cNvPr id="272" name="Shape 27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5.1 Languages and layouts</a:t>
            </a:r>
            <a:endParaRPr/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311700" y="1076275"/>
            <a:ext cx="493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Support different languages</a:t>
            </a:r>
            <a:endParaRPr/>
          </a:p>
          <a:p>
            <a:pPr indent="0" lvl="0" marL="0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Translations Editor to add translations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Add support for right-to-left languages</a:t>
            </a:r>
            <a:endParaRPr/>
          </a:p>
        </p:txBody>
      </p:sp>
      <p:sp>
        <p:nvSpPr>
          <p:cNvPr id="279" name="Shape 27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500" y="1033275"/>
            <a:ext cx="3825300" cy="3311773"/>
          </a:xfrm>
          <a:prstGeom prst="rect">
            <a:avLst/>
          </a:prstGeom>
          <a:noFill/>
          <a:ln cap="flat" cmpd="sng" w="9525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idx="1" type="body"/>
          </p:nvPr>
        </p:nvSpPr>
        <p:spPr>
          <a:xfrm>
            <a:off x="311700" y="1160325"/>
            <a:ext cx="4690800" cy="31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Locales</a:t>
            </a:r>
            <a:endParaRPr/>
          </a:p>
          <a:p>
            <a:pPr indent="-381000" lvl="0" marL="45720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Formatting dates, times, numbers, currencies</a:t>
            </a:r>
            <a:endParaRPr/>
          </a:p>
          <a:p>
            <a:pPr indent="0" lvl="0" marL="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date, quantity, and price of candy in the user's locale</a:t>
            </a:r>
            <a:endParaRPr/>
          </a:p>
        </p:txBody>
      </p:sp>
      <p:sp>
        <p:nvSpPr>
          <p:cNvPr id="286" name="Shape 28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Shape 2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5.2 Locales</a:t>
            </a:r>
            <a:endParaRPr/>
          </a:p>
        </p:txBody>
      </p:sp>
      <p:sp>
        <p:nvSpPr>
          <p:cNvPr id="288" name="Shape 288"/>
          <p:cNvSpPr/>
          <p:nvPr/>
        </p:nvSpPr>
        <p:spPr>
          <a:xfrm>
            <a:off x="7243261" y="2237676"/>
            <a:ext cx="548700" cy="8984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  <a:solidFill>
                  <a:srgbClr val="999999"/>
                </a:solidFill>
                <a:latin typeface="Arial"/>
              </a:rPr>
              <a:t>?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6365475" y="3308150"/>
            <a:ext cx="2375700" cy="1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6 of August?</a:t>
            </a:r>
            <a:endParaRPr b="1" sz="3000">
              <a:solidFill>
                <a:srgbClr val="741B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0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000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8 of June?</a:t>
            </a:r>
            <a:endParaRPr b="1" sz="3000">
              <a:solidFill>
                <a:srgbClr val="741B4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Shape 290"/>
          <p:cNvSpPr/>
          <p:nvPr/>
        </p:nvSpPr>
        <p:spPr>
          <a:xfrm>
            <a:off x="6106699" y="1399863"/>
            <a:ext cx="2634472" cy="4906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FF00"/>
                  </a:solidFill>
                  <a:prstDash val="solid"/>
                  <a:round/>
                  <a:headEnd len="med" w="med" type="none"/>
                  <a:tailEnd len="med" w="med" type="none"/>
                </a:ln>
                <a:solidFill>
                  <a:srgbClr val="1155CC"/>
                </a:solidFill>
                <a:latin typeface="Arial"/>
              </a:rPr>
              <a:t>6/8/2017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6.1 Accessibility</a:t>
            </a:r>
            <a:endParaRPr/>
          </a:p>
        </p:txBody>
      </p:sp>
      <p:sp>
        <p:nvSpPr>
          <p:cNvPr id="296" name="Shape 29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Accessibility features in Android</a:t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</a:t>
            </a:r>
            <a:r>
              <a:rPr lang="en"/>
              <a:t>est practices for </a:t>
            </a:r>
            <a:r>
              <a:rPr lang="en"/>
              <a:t>making accessible apps</a:t>
            </a:r>
            <a:endParaRPr/>
          </a:p>
          <a:p>
            <a:pPr indent="0" lvl="0" marL="0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Explore accessibility</a:t>
            </a:r>
            <a:r>
              <a:rPr lang="en"/>
              <a:t> features on your device</a:t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Google Talkback</a:t>
            </a:r>
            <a:endParaRPr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</a:t>
            </a:r>
            <a:r>
              <a:rPr lang="en"/>
              <a:t>est your app's accessibility</a:t>
            </a:r>
            <a:endParaRPr/>
          </a:p>
        </p:txBody>
      </p:sp>
      <p:pic>
        <p:nvPicPr>
          <p:cNvPr id="298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875" y="3580128"/>
            <a:ext cx="1973375" cy="982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Shape 2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7778" y="1053931"/>
            <a:ext cx="1973376" cy="3508243"/>
          </a:xfrm>
          <a:prstGeom prst="rect">
            <a:avLst/>
          </a:prstGeom>
          <a:noFill/>
          <a:ln cap="flat" cmpd="sng" w="9525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4</a:t>
            </a:r>
            <a:endParaRPr/>
          </a:p>
        </p:txBody>
      </p:sp>
      <p:sp>
        <p:nvSpPr>
          <p:cNvPr id="305" name="Shape 30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Shape 30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geo features to your app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geo features to your apps</a:t>
            </a:r>
            <a:endParaRPr/>
          </a:p>
        </p:txBody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Did you know that you can add many of the features provided by Google Maps to the Android apps you build?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This unit shows how to detect and show the user's location, show nearby places, and  insert maps into your apps.</a:t>
            </a:r>
            <a:endParaRPr/>
          </a:p>
        </p:txBody>
      </p:sp>
      <p:sp>
        <p:nvSpPr>
          <p:cNvPr id="313" name="Shape 31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7.1 Location</a:t>
            </a:r>
            <a:endParaRPr/>
          </a:p>
        </p:txBody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311700" y="1076275"/>
            <a:ext cx="625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device's location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address from longitude and latitude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Update the location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Update the user's location as they walk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v_walk_my_android_3.gif" id="321" name="Shape 321"/>
          <p:cNvPicPr preferRelativeResize="0"/>
          <p:nvPr/>
        </p:nvPicPr>
        <p:blipFill rotWithShape="1">
          <a:blip r:embed="rId3">
            <a:alphaModFix/>
          </a:blip>
          <a:srcRect b="0" l="406" r="406" t="0"/>
          <a:stretch/>
        </p:blipFill>
        <p:spPr>
          <a:xfrm>
            <a:off x="6873225" y="1122363"/>
            <a:ext cx="1847850" cy="3324225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Places API</a:t>
            </a:r>
            <a:endParaRPr/>
          </a:p>
        </p:txBody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Places in your app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a list of nearby places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Update UI depending on kind of place</a:t>
            </a:r>
            <a:endParaRPr/>
          </a:p>
        </p:txBody>
      </p:sp>
      <p:sp>
        <p:nvSpPr>
          <p:cNvPr id="328" name="Shape 32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" name="Shape 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6975" y="985950"/>
            <a:ext cx="2047626" cy="3640248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9.1 Add a Google Map to your app</a:t>
            </a:r>
            <a:endParaRPr/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Integrating </a:t>
            </a:r>
            <a:r>
              <a:rPr lang="en"/>
              <a:t>Google Maps in your app</a:t>
            </a:r>
            <a:endParaRPr/>
          </a:p>
          <a:p>
            <a:pPr indent="-381000" lvl="0" marL="457200" rtl="0">
              <a:spcBef>
                <a:spcPts val="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Map types and styles</a:t>
            </a:r>
            <a:endParaRPr/>
          </a:p>
          <a:p>
            <a:pPr indent="-381000" lvl="0" marL="457200" rtl="0">
              <a:spcBef>
                <a:spcPts val="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Markers and points of interest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Add map types and markers</a:t>
            </a:r>
            <a:endParaRPr/>
          </a:p>
          <a:p>
            <a:pPr indent="-381000" lvl="0" marL="457200" rtl="0">
              <a:spcBef>
                <a:spcPts val="2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Style your map</a:t>
            </a:r>
            <a:endParaRPr/>
          </a:p>
          <a:p>
            <a:pPr indent="-381000" lvl="0" marL="457200" rtl="0">
              <a:spcBef>
                <a:spcPts val="200"/>
              </a:spcBef>
              <a:spcAft>
                <a:spcPts val="200"/>
              </a:spcAft>
              <a:buSzPts val="2400"/>
              <a:buChar char="●"/>
            </a:pPr>
            <a:r>
              <a:rPr lang="en"/>
              <a:t>Enable location tracking and Street View</a:t>
            </a:r>
            <a:endParaRPr/>
          </a:p>
        </p:txBody>
      </p:sp>
      <p:sp>
        <p:nvSpPr>
          <p:cNvPr id="336" name="Shape 33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7" name="Shape 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782" y="1076276"/>
            <a:ext cx="1995370" cy="3547349"/>
          </a:xfrm>
          <a:prstGeom prst="rect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Shape 3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Shape 344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graphics and views</a:t>
            </a:r>
            <a:endParaRPr sz="2400">
              <a:solidFill>
                <a:srgbClr val="757575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</a:t>
            </a:r>
            <a:r>
              <a:rPr lang="en"/>
              <a:t> graphics and views</a:t>
            </a:r>
            <a:endParaRPr/>
          </a:p>
        </p:txBody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Studio comes with lots of predefined views, from buttons to seek bars. </a:t>
            </a:r>
            <a:r>
              <a:rPr lang="en"/>
              <a:t>You can customize their appearance with attributes and use drawables for customized backgrounds.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But sometimes you </a:t>
            </a:r>
            <a:r>
              <a:rPr lang="en"/>
              <a:t>want even </a:t>
            </a:r>
            <a:r>
              <a:rPr lang="en"/>
              <a:t>more control over the way </a:t>
            </a:r>
            <a:r>
              <a:rPr lang="en"/>
              <a:t>your</a:t>
            </a:r>
            <a:r>
              <a:rPr lang="en"/>
              <a:t> UI elements</a:t>
            </a:r>
            <a:r>
              <a:rPr lang="en"/>
              <a:t> are rendered</a:t>
            </a:r>
            <a:r>
              <a:rPr lang="en"/>
              <a:t>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300"/>
              </a:spcAft>
              <a:buNone/>
            </a:pPr>
            <a:r>
              <a:rPr lang="en"/>
              <a:t>This unit teaches advanced graphics and views to help you draw exactly the UI elements you have in mind.</a:t>
            </a:r>
            <a:endParaRPr/>
          </a:p>
        </p:txBody>
      </p:sp>
      <p:sp>
        <p:nvSpPr>
          <p:cNvPr id="351" name="Shape 3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10.1 Custom views</a:t>
            </a:r>
            <a:endParaRPr/>
          </a:p>
        </p:txBody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311700" y="1076275"/>
            <a:ext cx="652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Custom views — when, why, how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Create a custom TextEdit view</a:t>
            </a:r>
            <a:endParaRPr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Create a custom fan-controller view</a:t>
            </a:r>
            <a:endParaRPr/>
          </a:p>
        </p:txBody>
      </p:sp>
      <p:sp>
        <p:nvSpPr>
          <p:cNvPr id="358" name="Shape 35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9" name="Shape 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753" y="987951"/>
            <a:ext cx="2036699" cy="3620827"/>
          </a:xfrm>
          <a:prstGeom prst="rect">
            <a:avLst/>
          </a:prstGeom>
          <a:noFill/>
          <a:ln cap="flat" cmpd="sng" w="9525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11.1 Canvas</a:t>
            </a:r>
            <a:endParaRPr/>
          </a:p>
        </p:txBody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311700" y="1076275"/>
            <a:ext cx="626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about: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Canvas, Paint</a:t>
            </a:r>
            <a:endParaRPr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Clipping regions</a:t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Responding to button clicks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Simple canvas app</a:t>
            </a:r>
            <a:endParaRPr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Let user draw sketches</a:t>
            </a:r>
            <a:endParaRPr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Canvas with different clipping regions</a:t>
            </a:r>
            <a:endParaRPr/>
          </a:p>
        </p:txBody>
      </p:sp>
      <p:sp>
        <p:nvSpPr>
          <p:cNvPr id="366" name="Shape 36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7" name="Shape 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725" y="1008325"/>
            <a:ext cx="2036699" cy="3620827"/>
          </a:xfrm>
          <a:prstGeom prst="rect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-17108" y="170825"/>
            <a:ext cx="922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in the Android developer journey</a:t>
            </a:r>
            <a:endParaRPr/>
          </a:p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600" y="1042176"/>
            <a:ext cx="2242500" cy="22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8900" y="1042176"/>
            <a:ext cx="2242500" cy="224247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>
            <p:ph idx="1" type="body"/>
          </p:nvPr>
        </p:nvSpPr>
        <p:spPr>
          <a:xfrm>
            <a:off x="394600" y="3295700"/>
            <a:ext cx="4293900" cy="12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Android Developer Fundamentals</a:t>
            </a:r>
            <a:endParaRPr b="1" sz="2000"/>
          </a:p>
          <a:p>
            <a:pPr indent="0" lvl="0" marL="0" rtl="0">
              <a:spcBef>
                <a:spcPts val="100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Take off on your journey to becoming an Android app developer</a:t>
            </a:r>
            <a:endParaRPr sz="2000"/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5129700" y="3295700"/>
            <a:ext cx="4014300" cy="11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Advanced Android Development</a:t>
            </a:r>
            <a:endParaRPr b="1" sz="2000"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Now go deeper into advanced Android development concepts</a:t>
            </a:r>
            <a:endParaRPr sz="2000"/>
          </a:p>
          <a:p>
            <a:pPr indent="0" lvl="0" marL="0" rtl="0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11.2 SurfaceView</a:t>
            </a:r>
            <a:endParaRPr/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311700" y="1076275"/>
            <a:ext cx="605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how to: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SurfaceView to perform drawing operations outside the main thread</a:t>
            </a:r>
            <a:endParaRPr/>
          </a:p>
          <a:p>
            <a:pPr indent="0" lvl="0" marL="0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Build an app:</a:t>
            </a:r>
            <a:endParaRPr/>
          </a:p>
          <a:p>
            <a:pPr indent="-381000" lvl="0" marL="45720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Search for an Android robot hiding in the dark</a:t>
            </a:r>
            <a:endParaRPr/>
          </a:p>
        </p:txBody>
      </p:sp>
      <p:sp>
        <p:nvSpPr>
          <p:cNvPr id="374" name="Shape 37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5" name="Shape 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475" y="1018525"/>
            <a:ext cx="2025224" cy="3600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12.1 Animation</a:t>
            </a:r>
            <a:endParaRPr/>
          </a:p>
        </p:txBody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311700" y="1076275"/>
            <a:ext cx="621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 about: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Different kinds of animation in Android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Creating property animators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AnimatorSets to play multiple animations </a:t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 an app:</a:t>
            </a:r>
            <a:endParaRPr/>
          </a:p>
          <a:p>
            <a:pPr indent="-381000" lvl="0" marL="457200" rtl="0">
              <a:spcBef>
                <a:spcPts val="3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Animate a circle expanding and shrinking</a:t>
            </a:r>
            <a:endParaRPr/>
          </a:p>
        </p:txBody>
      </p:sp>
      <p:sp>
        <p:nvSpPr>
          <p:cNvPr id="382" name="Shape 38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3" name="Shape 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2550" y="1076275"/>
            <a:ext cx="2148600" cy="3491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is everything?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Shape 38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Developers Training website</a:t>
            </a:r>
            <a:endParaRPr/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To find all the materials for the course go to:</a:t>
            </a:r>
            <a:endParaRPr/>
          </a:p>
          <a:p>
            <a:pPr indent="0" lvl="0" marL="45720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hlink"/>
                </a:solidFill>
                <a:hlinkClick r:id="rId3"/>
              </a:rPr>
              <a:t>developers.google.com/training</a:t>
            </a:r>
            <a:endParaRPr sz="3000"/>
          </a:p>
          <a:p>
            <a:pPr indent="-381000" lvl="0" marL="457200">
              <a:spcBef>
                <a:spcPts val="2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Go to </a:t>
            </a:r>
            <a:r>
              <a:rPr lang="en">
                <a:solidFill>
                  <a:schemeClr val="hlink"/>
                </a:solidFill>
                <a:hlinkClick r:id="rId4"/>
              </a:rPr>
              <a:t>COURSES</a:t>
            </a:r>
            <a:r>
              <a:rPr lang="en"/>
              <a:t> tab</a:t>
            </a:r>
            <a:endParaRPr/>
          </a:p>
        </p:txBody>
      </p:sp>
      <p:sp>
        <p:nvSpPr>
          <p:cNvPr id="396" name="Shape 39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7" name="Shape 3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173620"/>
            <a:ext cx="9144000" cy="1996661"/>
          </a:xfrm>
          <a:prstGeom prst="rect">
            <a:avLst/>
          </a:prstGeom>
          <a:noFill/>
          <a:ln cap="flat" cmpd="sng" w="9525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98" name="Shape 398"/>
          <p:cNvSpPr/>
          <p:nvPr/>
        </p:nvSpPr>
        <p:spPr>
          <a:xfrm>
            <a:off x="7000186" y="3845715"/>
            <a:ext cx="1117800" cy="7995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9" name="Shape 399"/>
          <p:cNvCxnSpPr/>
          <p:nvPr/>
        </p:nvCxnSpPr>
        <p:spPr>
          <a:xfrm>
            <a:off x="7294225" y="1947925"/>
            <a:ext cx="16200" cy="182160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the course</a:t>
            </a:r>
            <a:endParaRPr/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311700" y="1076275"/>
            <a:ext cx="486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left hand menu, choose </a:t>
            </a:r>
            <a:endParaRPr/>
          </a:p>
          <a:p>
            <a:pPr indent="0" lvl="0" marL="0">
              <a:spcBef>
                <a:spcPts val="300"/>
              </a:spcBef>
              <a:spcAft>
                <a:spcPts val="300"/>
              </a:spcAft>
              <a:buNone/>
            </a:pPr>
            <a:r>
              <a:rPr lang="en">
                <a:solidFill>
                  <a:schemeClr val="hlink"/>
                </a:solidFill>
                <a:hlinkClick r:id="rId3"/>
              </a:rPr>
              <a:t>Advanced Android Development</a:t>
            </a:r>
            <a:r>
              <a:rPr lang="en"/>
              <a:t> </a:t>
            </a:r>
            <a:endParaRPr/>
          </a:p>
        </p:txBody>
      </p:sp>
      <p:sp>
        <p:nvSpPr>
          <p:cNvPr id="406" name="Shape 40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7" name="Shape 4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8800" y="985224"/>
            <a:ext cx="3732350" cy="3562700"/>
          </a:xfrm>
          <a:prstGeom prst="rect">
            <a:avLst/>
          </a:prstGeom>
          <a:noFill/>
          <a:ln cap="flat" cmpd="sng" w="9525">
            <a:solidFill>
              <a:srgbClr val="757575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408" name="Shape 408"/>
          <p:cNvCxnSpPr/>
          <p:nvPr/>
        </p:nvCxnSpPr>
        <p:spPr>
          <a:xfrm flipH="1" rot="10800000">
            <a:off x="3593400" y="3806775"/>
            <a:ext cx="1957200" cy="29100"/>
          </a:xfrm>
          <a:prstGeom prst="straightConnector1">
            <a:avLst/>
          </a:prstGeom>
          <a:noFill/>
          <a:ln cap="flat" cmpd="sng" w="76200">
            <a:solidFill>
              <a:srgbClr val="21AAC3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Android Development</a:t>
            </a:r>
            <a:endParaRPr/>
          </a:p>
        </p:txBody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Shape 41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6" name="Shape 416"/>
          <p:cNvGrpSpPr/>
          <p:nvPr/>
        </p:nvGrpSpPr>
        <p:grpSpPr>
          <a:xfrm>
            <a:off x="0" y="812502"/>
            <a:ext cx="9144001" cy="4330996"/>
            <a:chOff x="0" y="812502"/>
            <a:chExt cx="9144001" cy="4330996"/>
          </a:xfrm>
        </p:grpSpPr>
        <p:pic>
          <p:nvPicPr>
            <p:cNvPr id="417" name="Shape 4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812502"/>
              <a:ext cx="9144001" cy="4330996"/>
            </a:xfrm>
            <a:prstGeom prst="rect">
              <a:avLst/>
            </a:prstGeom>
            <a:noFill/>
            <a:ln cap="flat" cmpd="sng" w="9525">
              <a:solidFill>
                <a:srgbClr val="21AAC3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418" name="Shape 418"/>
            <p:cNvSpPr/>
            <p:nvPr/>
          </p:nvSpPr>
          <p:spPr>
            <a:xfrm>
              <a:off x="8603675" y="851025"/>
              <a:ext cx="477000" cy="271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19" name="Shape 419"/>
          <p:cNvCxnSpPr/>
          <p:nvPr/>
        </p:nvCxnSpPr>
        <p:spPr>
          <a:xfrm flipH="1" rot="10800000">
            <a:off x="105150" y="3647825"/>
            <a:ext cx="1957200" cy="29100"/>
          </a:xfrm>
          <a:prstGeom prst="straightConnector1">
            <a:avLst/>
          </a:prstGeom>
          <a:noFill/>
          <a:ln cap="flat" cmpd="sng" w="76200">
            <a:solidFill>
              <a:srgbClr val="21AAC3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425" name="Shape 4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the audience for this course?</a:t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076275"/>
            <a:ext cx="80361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Java programmers who have basic knowledge of building Android apps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Preferred: Developers who have taken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Android Developer Fundamentals</a:t>
            </a:r>
            <a:r>
              <a:rPr lang="en"/>
              <a:t> course</a:t>
            </a:r>
            <a:endParaRPr/>
          </a:p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</a:t>
            </a:r>
            <a:r>
              <a:rPr lang="en"/>
              <a:t>the course</a:t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</a:t>
            </a:r>
            <a:r>
              <a:rPr lang="en"/>
              <a:t>akes you to the next level of Android development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Intended to be an instructor-led course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All materials are available online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Self-motivated learners can work through practicals on their own</a:t>
            </a:r>
            <a:endParaRPr/>
          </a:p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</a:t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Concepts guide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Practicals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Slides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Source code in GitHub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Everything is available online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300"/>
              </a:spcAft>
              <a:buSzPts val="2400"/>
              <a:buChar char="●"/>
            </a:pPr>
            <a:r>
              <a:rPr lang="en"/>
              <a:t>Released under Creative Commons License</a:t>
            </a:r>
            <a:endParaRPr/>
          </a:p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 practicals</a:t>
            </a:r>
            <a:endParaRPr/>
          </a:p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975" y="972120"/>
            <a:ext cx="8498427" cy="3691098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guides</a:t>
            </a:r>
            <a:endParaRPr/>
          </a:p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4520"/>
            <a:ext cx="8839201" cy="3243475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